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61b0c40d8f74638" /><Relationship Type="http://schemas.openxmlformats.org/officeDocument/2006/relationships/extended-properties" Target="/docProps/app.xml" Id="Re1ffdcd125eb4cae" /><Relationship Type="http://schemas.openxmlformats.org/officeDocument/2006/relationships/officeDocument" Target="/ppt/presentation.xml" Id="R82660f1e155a49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a9270cf974318"/>
  </p:sldMasterIdLst>
  <p:notesMasterIdLst>
    <p:notesMasterId xmlns:r="http://schemas.openxmlformats.org/officeDocument/2006/relationships" r:id="Rdb430c3d02bb41a5"/>
  </p:notesMasterIdLst>
  <p:sldIdLst>
    <p:sldId xmlns:r="http://schemas.openxmlformats.org/officeDocument/2006/relationships" id="256" r:id="R31899af958b54b39"/>
    <p:sldId xmlns:r="http://schemas.openxmlformats.org/officeDocument/2006/relationships" id="257" r:id="R223a0c88a13d4888"/>
    <p:sldId xmlns:r="http://schemas.openxmlformats.org/officeDocument/2006/relationships" id="258" r:id="Rd1a6175145274c5d"/>
    <p:sldId xmlns:r="http://schemas.openxmlformats.org/officeDocument/2006/relationships" id="259" r:id="R1a013605f0484f1a"/>
    <p:sldId xmlns:r="http://schemas.openxmlformats.org/officeDocument/2006/relationships" id="260" r:id="Rbbcd560d3b054f84"/>
    <p:sldId xmlns:r="http://schemas.openxmlformats.org/officeDocument/2006/relationships" id="261" r:id="Rf8685d46752449eb"/>
    <p:sldId xmlns:r="http://schemas.openxmlformats.org/officeDocument/2006/relationships" id="262" r:id="Rb5f43c7b08434c87"/>
    <p:sldId xmlns:r="http://schemas.openxmlformats.org/officeDocument/2006/relationships" id="263" r:id="R4096d501a0b44564"/>
    <p:sldId xmlns:r="http://schemas.openxmlformats.org/officeDocument/2006/relationships" id="264" r:id="R36a5fd72b2d64286"/>
    <p:sldId xmlns:r="http://schemas.openxmlformats.org/officeDocument/2006/relationships" id="265" r:id="R28725119948b48ae"/>
    <p:sldId xmlns:r="http://schemas.openxmlformats.org/officeDocument/2006/relationships" id="266" r:id="R41bddbe824b844a6"/>
    <p:sldId xmlns:r="http://schemas.openxmlformats.org/officeDocument/2006/relationships" id="267" r:id="Re99a8a8c580e4581"/>
    <p:sldId xmlns:r="http://schemas.openxmlformats.org/officeDocument/2006/relationships" id="268" r:id="R109e814db70e4472"/>
    <p:sldId xmlns:r="http://schemas.openxmlformats.org/officeDocument/2006/relationships" id="269" r:id="Rf1da8e2f083f4540"/>
    <p:sldId xmlns:r="http://schemas.openxmlformats.org/officeDocument/2006/relationships" id="270" r:id="Rc4496bdd6dd44d74"/>
    <p:sldId xmlns:r="http://schemas.openxmlformats.org/officeDocument/2006/relationships" id="271" r:id="R7f38872cf2d0474c"/>
    <p:sldId xmlns:r="http://schemas.openxmlformats.org/officeDocument/2006/relationships" id="272" r:id="Rfd95d9a61a0f49aa"/>
    <p:sldId xmlns:r="http://schemas.openxmlformats.org/officeDocument/2006/relationships" id="273" r:id="Ra10dd51d00d943f5"/>
    <p:sldId xmlns:r="http://schemas.openxmlformats.org/officeDocument/2006/relationships" id="274" r:id="Rc82e262124544622"/>
    <p:sldId xmlns:r="http://schemas.openxmlformats.org/officeDocument/2006/relationships" id="275" r:id="Rb946eaab738d40b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7cd98beb40347f4" /><Relationship Type="http://schemas.openxmlformats.org/officeDocument/2006/relationships/slideMaster" Target="/ppt/slideMasters/slideMaster1.xml" Id="Rb89a9270cf974318" /><Relationship Type="http://schemas.openxmlformats.org/officeDocument/2006/relationships/notesMaster" Target="/ppt/notesMasters/notesMaster1.xml" Id="Rdb430c3d02bb41a5" /><Relationship Type="http://schemas.openxmlformats.org/officeDocument/2006/relationships/presProps" Target="/ppt/presProps.xml" Id="R5fac11eff1e246c4" /><Relationship Type="http://schemas.openxmlformats.org/officeDocument/2006/relationships/tableStyles" Target="/ppt/tableStyles.xml" Id="Re5af35d78e154f72" /><Relationship Type="http://schemas.openxmlformats.org/officeDocument/2006/relationships/slide" Target="/ppt/slides/slide1.xml" Id="R31899af958b54b39" /><Relationship Type="http://schemas.openxmlformats.org/officeDocument/2006/relationships/slide" Target="/ppt/slides/slide2.xml" Id="R223a0c88a13d4888" /><Relationship Type="http://schemas.openxmlformats.org/officeDocument/2006/relationships/slide" Target="/ppt/slides/slide3.xml" Id="Rd1a6175145274c5d" /><Relationship Type="http://schemas.openxmlformats.org/officeDocument/2006/relationships/slide" Target="/ppt/slides/slide4.xml" Id="R1a013605f0484f1a" /><Relationship Type="http://schemas.openxmlformats.org/officeDocument/2006/relationships/slide" Target="/ppt/slides/slide5.xml" Id="Rbbcd560d3b054f84" /><Relationship Type="http://schemas.openxmlformats.org/officeDocument/2006/relationships/slide" Target="/ppt/slides/slide6.xml" Id="Rf8685d46752449eb" /><Relationship Type="http://schemas.openxmlformats.org/officeDocument/2006/relationships/slide" Target="/ppt/slides/slide7.xml" Id="Rb5f43c7b08434c87" /><Relationship Type="http://schemas.openxmlformats.org/officeDocument/2006/relationships/slide" Target="/ppt/slides/slide8.xml" Id="R4096d501a0b44564" /><Relationship Type="http://schemas.openxmlformats.org/officeDocument/2006/relationships/slide" Target="/ppt/slides/slide9.xml" Id="R36a5fd72b2d64286" /><Relationship Type="http://schemas.openxmlformats.org/officeDocument/2006/relationships/slide" Target="/ppt/slides/slide10.xml" Id="R28725119948b48ae" /><Relationship Type="http://schemas.openxmlformats.org/officeDocument/2006/relationships/slide" Target="/ppt/slides/slide11.xml" Id="R41bddbe824b844a6" /><Relationship Type="http://schemas.openxmlformats.org/officeDocument/2006/relationships/slide" Target="/ppt/slides/slide12.xml" Id="Re99a8a8c580e4581" /><Relationship Type="http://schemas.openxmlformats.org/officeDocument/2006/relationships/slide" Target="/ppt/slides/slide13.xml" Id="R109e814db70e4472" /><Relationship Type="http://schemas.openxmlformats.org/officeDocument/2006/relationships/slide" Target="/ppt/slides/slide14.xml" Id="Rf1da8e2f083f4540" /><Relationship Type="http://schemas.openxmlformats.org/officeDocument/2006/relationships/slide" Target="/ppt/slides/slide15.xml" Id="Rc4496bdd6dd44d74" /><Relationship Type="http://schemas.openxmlformats.org/officeDocument/2006/relationships/slide" Target="/ppt/slides/slide16.xml" Id="R7f38872cf2d0474c" /><Relationship Type="http://schemas.openxmlformats.org/officeDocument/2006/relationships/slide" Target="/ppt/slides/slide17.xml" Id="Rfd95d9a61a0f49aa" /><Relationship Type="http://schemas.openxmlformats.org/officeDocument/2006/relationships/slide" Target="/ppt/slides/slide18.xml" Id="Ra10dd51d00d943f5" /><Relationship Type="http://schemas.openxmlformats.org/officeDocument/2006/relationships/slide" Target="/ppt/slides/slide19.xml" Id="Rc82e262124544622" /><Relationship Type="http://schemas.openxmlformats.org/officeDocument/2006/relationships/slide" Target="/ppt/slides/slide20.xml" Id="Rb946eaab738d40b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14499a5f4fd456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2f040a211374705" /><Relationship Type="http://schemas.openxmlformats.org/officeDocument/2006/relationships/notesMaster" Target="/ppt/notesMasters/notesMaster1.xml" Id="R292d3186d5d14c8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551a801acbe4af4" /><Relationship Type="http://schemas.openxmlformats.org/officeDocument/2006/relationships/notesMaster" Target="/ppt/notesMasters/notesMaster1.xml" Id="R9e7caf98c8684f8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188f57049ab4529" /><Relationship Type="http://schemas.openxmlformats.org/officeDocument/2006/relationships/notesMaster" Target="/ppt/notesMasters/notesMaster1.xml" Id="R4e5eafe1fbf24c0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1f598b2f6234a7e" /><Relationship Type="http://schemas.openxmlformats.org/officeDocument/2006/relationships/notesMaster" Target="/ppt/notesMasters/notesMaster1.xml" Id="R15c0cfbc39914a0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b4adb41eb7f4bc6" /><Relationship Type="http://schemas.openxmlformats.org/officeDocument/2006/relationships/notesMaster" Target="/ppt/notesMasters/notesMaster1.xml" Id="R8de82f5df159404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d98e171c9c142da" /><Relationship Type="http://schemas.openxmlformats.org/officeDocument/2006/relationships/notesMaster" Target="/ppt/notesMasters/notesMaster1.xml" Id="R161a0f195e2548a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bba551b5ee9475e" /><Relationship Type="http://schemas.openxmlformats.org/officeDocument/2006/relationships/notesMaster" Target="/ppt/notesMasters/notesMaster1.xml" Id="R3a552832f12644a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d06984b6c5844e6" /><Relationship Type="http://schemas.openxmlformats.org/officeDocument/2006/relationships/notesMaster" Target="/ppt/notesMasters/notesMaster1.xml" Id="R085333320c4a47e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7b6241fab1d48e4" /><Relationship Type="http://schemas.openxmlformats.org/officeDocument/2006/relationships/notesMaster" Target="/ppt/notesMasters/notesMaster1.xml" Id="R98f5d07fca4b458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d57313e257b4da3" /><Relationship Type="http://schemas.openxmlformats.org/officeDocument/2006/relationships/notesMaster" Target="/ppt/notesMasters/notesMaster1.xml" Id="R813888e89c374e1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7ccbbbce1044b9f" /><Relationship Type="http://schemas.openxmlformats.org/officeDocument/2006/relationships/notesMaster" Target="/ppt/notesMasters/notesMaster1.xml" Id="R9d8df170621c48b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380d086271644fa" /><Relationship Type="http://schemas.openxmlformats.org/officeDocument/2006/relationships/notesMaster" Target="/ppt/notesMasters/notesMaster1.xml" Id="R32b7c7cde3e247d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84d55ca8413430e" /><Relationship Type="http://schemas.openxmlformats.org/officeDocument/2006/relationships/notesMaster" Target="/ppt/notesMasters/notesMaster1.xml" Id="R918b77fabb5f46f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586b73231644aae" /><Relationship Type="http://schemas.openxmlformats.org/officeDocument/2006/relationships/notesMaster" Target="/ppt/notesMasters/notesMaster1.xml" Id="Rf7170aa40b0c41e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c849ba502d84d79" /><Relationship Type="http://schemas.openxmlformats.org/officeDocument/2006/relationships/notesMaster" Target="/ppt/notesMasters/notesMaster1.xml" Id="Rf277b1ff83014c7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e7f562382c24597" /><Relationship Type="http://schemas.openxmlformats.org/officeDocument/2006/relationships/notesMaster" Target="/ppt/notesMasters/notesMaster1.xml" Id="Rc8f722acd395427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9cbbde4fafd467c" /><Relationship Type="http://schemas.openxmlformats.org/officeDocument/2006/relationships/notesMaster" Target="/ppt/notesMasters/notesMaster1.xml" Id="R0d395089509c47e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fbf381070c54195" /><Relationship Type="http://schemas.openxmlformats.org/officeDocument/2006/relationships/notesMaster" Target="/ppt/notesMasters/notesMaster1.xml" Id="Re2658997f619438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910dae5e4e54293" /><Relationship Type="http://schemas.openxmlformats.org/officeDocument/2006/relationships/notesMaster" Target="/ppt/notesMasters/notesMaster1.xml" Id="Rf7fc370eff4044d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74b78d146294183" /><Relationship Type="http://schemas.openxmlformats.org/officeDocument/2006/relationships/notesMaster" Target="/ppt/notesMasters/notesMaster1.xml" Id="R52f29a8cd60f40c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https://bayespharma.onrender.com/pharma</a:t>
            </a:r>
          </a:p>
          <a:p xmlns:a="http://schemas.openxmlformats.org/drawingml/2006/main">
            <a:r>
              <a:t>- https://bayespharma-labs.onrender.com/demo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BayesPharma product architecture and management defensibility thesis; August 22, 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https://www.ibef.org/industry/indian-pharmaceuticals-industry-analysis-presentation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https://bayespharma.onrender.com/pharma</a:t>
            </a:r>
          </a:p>
          <a:p xmlns:a="http://schemas.openxmlformats.org/drawingml/2006/main">
            <a:r>
              <a:t>- https://bayespharma-labs.onrender.com/demo</a:t>
            </a:r>
          </a:p>
          <a:p xmlns:a="http://schemas.openxmlformats.org/drawingml/2006/main">
            <a:r>
              <a:t>- BayesPharma management validation plan; August 22, 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BayesPharma management milestones; August 22, 2026. Forward-looking targets, not current traction.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BayesPharma management capture scenario; August 22, 2026. Not a guaranteed forecast.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BayesPharma management financing proposal; August 22, 2026. Subject to diligence and detailed budgets.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BayesPharma management risk assessment; August 22, 2026</a:t>
            </a:r>
          </a:p>
          <a:p xmlns:a="http://schemas.openxmlformats.org/drawingml/2006/main">
            <a:r>
              <a:t>- https://www.fda.gov/regulatory-information/search-fda-guidance-documents/considerations-use-artificial-intelligence-support-regulatory-decision-making-drug-and-biological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https://in.linkedin.com/in/upendar-rao-gunda-488ab123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BayesPharma management hiring plan; August 22, 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https://www.marketsandmarkets.com/Market-Reports/drug-discovery-services-market-138732129.html</a:t>
            </a:r>
          </a:p>
          <a:p xmlns:a="http://schemas.openxmlformats.org/drawingml/2006/main">
            <a:r>
              <a:t>- https://www.fortunebusinessinsights.com/artificial-intelligence-in-drug-discovery-market-105354</a:t>
            </a:r>
          </a:p>
          <a:p xmlns:a="http://schemas.openxmlformats.org/drawingml/2006/main">
            <a:r>
              <a:t>- https://www.fortunebusinessinsights.com/laboratory-automation-market-111623</a:t>
            </a:r>
          </a:p>
          <a:p xmlns:a="http://schemas.openxmlformats.org/drawingml/2006/main">
            <a:r>
              <a:t>- https://www.ibef.org/industry/indian-pharmaceuticals-industry-analysis-presentation</a:t>
            </a:r>
          </a:p>
          <a:p xmlns:a="http://schemas.openxmlformats.org/drawingml/2006/main">
            <a:r>
              <a:t>- https://www.fda.gov/about-fda/center-drug-evaluation-and-research-cder/artificial-intelligence-drug-development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https://www.fda.gov/about-fda/center-drug-evaluation-and-research-cder/artificial-intelligence-drug-development</a:t>
            </a:r>
          </a:p>
          <a:p xmlns:a="http://schemas.openxmlformats.org/drawingml/2006/main">
            <a:r>
              <a:t>- BayesPharma management thesis; August 22, 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https://bayespharma.onrender.com/pharma</a:t>
            </a:r>
          </a:p>
          <a:p xmlns:a="http://schemas.openxmlformats.org/drawingml/2006/main">
            <a:r>
              <a:t>- https://bayespharma-labs.onrender.com/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https://bayespharma.onrender.com/pharma</a:t>
            </a:r>
          </a:p>
          <a:p xmlns:a="http://schemas.openxmlformats.org/drawingml/2006/main">
            <a:r>
              <a:t>- https://bayespharma-labs.onrender.com/demo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https://bayespharma.onrender.com/pharma</a:t>
            </a:r>
          </a:p>
          <a:p xmlns:a="http://schemas.openxmlformats.org/drawingml/2006/main">
            <a:r>
              <a:t>- https://bayespharma-labs.onrender.com/demo</a:t>
            </a:r>
          </a:p>
          <a:p xmlns:a="http://schemas.openxmlformats.org/drawingml/2006/main">
            <a:r>
              <a:t>- https://bayespharma-labs.onrender.com/app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https://www.fortunebusinessinsights.com/artificial-intelligence-in-drug-discovery-market-105354</a:t>
            </a:r>
          </a:p>
          <a:p xmlns:a="http://schemas.openxmlformats.org/drawingml/2006/main">
            <a:r>
              <a:t>- https://www.marketsandmarkets.com/Market-Reports/drug-discovery-services-market-138732129.html</a:t>
            </a:r>
          </a:p>
          <a:p xmlns:a="http://schemas.openxmlformats.org/drawingml/2006/main">
            <a:r>
              <a:t>- https://www.fortunebusinessinsights.com/laboratory-automation-market-111623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TAM: MarketsandMarkets Drug Discovery Services Market, March 2025</a:t>
            </a:r>
          </a:p>
          <a:p xmlns:a="http://schemas.openxmlformats.org/drawingml/2006/main">
            <a:r>
              <a:t>- SAM formula: 3,000 target organisations × US$150,000 = US$450,000,000</a:t>
            </a:r>
          </a:p>
          <a:p xmlns:a="http://schemas.openxmlformats.org/drawingml/2006/main">
            <a:r>
              <a:t>- SOM formula: 75 × US$160,000 + 24 × US$250,000 = US$18,000,000</a:t>
            </a:r>
          </a:p>
          <a:p xmlns:a="http://schemas.openxmlformats.org/drawingml/2006/main">
            <a:r>
              <a:t>- SAM and SOM are management assumptions dated August 22, 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BayesPharma management pricing and margin assumptions; August 22, 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BayesPharma management go-to-market plan; August 22, 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https://www.recursion.com/</a:t>
            </a:r>
          </a:p>
          <a:p xmlns:a="http://schemas.openxmlformats.org/drawingml/2006/main">
            <a:r>
              <a:t>- https://insilico.com/</a:t>
            </a:r>
          </a:p>
          <a:p xmlns:a="http://schemas.openxmlformats.org/drawingml/2006/main">
            <a:r>
              <a:t>- https://www.schrodinger.com/</a:t>
            </a:r>
          </a:p>
          <a:p xmlns:a="http://schemas.openxmlformats.org/drawingml/2006/main">
            <a:r>
              <a:t>- https://www.certara.com/</a:t>
            </a:r>
          </a:p>
          <a:p xmlns:a="http://schemas.openxmlformats.org/drawingml/2006/main">
            <a:r>
              <a:t>- https://www.syngeneintl.com/</a:t>
            </a:r>
          </a:p>
          <a:p xmlns:a="http://schemas.openxmlformats.org/drawingml/2006/main">
            <a:r>
              <a:t>- https://www.aragen.com/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4cafb03ab4df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06bb73ce0e24e09" /><Relationship Type="http://schemas.openxmlformats.org/officeDocument/2006/relationships/slideLayout" Target="/ppt/slideLayouts/slideLayout1.xml" Id="R9dbd52d949fb4ec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d52d949fb4ec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72af1578246de" /><Relationship Type="http://schemas.openxmlformats.org/officeDocument/2006/relationships/notesSlide" Target="/ppt/notesSlides/notesSlide1.xml" Id="R3a38ec0ae9894d3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57f46cabd43fb" /><Relationship Type="http://schemas.openxmlformats.org/officeDocument/2006/relationships/notesSlide" Target="/ppt/notesSlides/notesSlide10.xml" Id="R356495e380ad4ee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806739a17431f" /><Relationship Type="http://schemas.openxmlformats.org/officeDocument/2006/relationships/notesSlide" Target="/ppt/notesSlides/notesSlide11.xml" Id="Readd39534248429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3d89edf654286" /><Relationship Type="http://schemas.openxmlformats.org/officeDocument/2006/relationships/notesSlide" Target="/ppt/notesSlides/notesSlide12.xml" Id="Rebefea6aa1dd4cc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74cecbddd49f0" /><Relationship Type="http://schemas.openxmlformats.org/officeDocument/2006/relationships/notesSlide" Target="/ppt/notesSlides/notesSlide13.xml" Id="R4b6a70d2182c44d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6c0ecbaa24071" /><Relationship Type="http://schemas.openxmlformats.org/officeDocument/2006/relationships/notesSlide" Target="/ppt/notesSlides/notesSlide14.xml" Id="Ra96e4a7a64d14ba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019726154dec" /><Relationship Type="http://schemas.openxmlformats.org/officeDocument/2006/relationships/notesSlide" Target="/ppt/notesSlides/notesSlide15.xml" Id="R2c9f25aa507c430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f5266f96a426d" /><Relationship Type="http://schemas.openxmlformats.org/officeDocument/2006/relationships/notesSlide" Target="/ppt/notesSlides/notesSlide16.xml" Id="R345bface6666468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4f30788dd44a7" /><Relationship Type="http://schemas.openxmlformats.org/officeDocument/2006/relationships/notesSlide" Target="/ppt/notesSlides/notesSlide17.xml" Id="R400ee2024b744ee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9ad7b78754a4a" /><Relationship Type="http://schemas.openxmlformats.org/officeDocument/2006/relationships/notesSlide" Target="/ppt/notesSlides/notesSlide18.xml" Id="R71e3a61dc2ae46ae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5e5bb74404501" /><Relationship Type="http://schemas.openxmlformats.org/officeDocument/2006/relationships/notesSlide" Target="/ppt/notesSlides/notesSlide19.xml" Id="R31adb73cf67e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744c69d734775" /><Relationship Type="http://schemas.openxmlformats.org/officeDocument/2006/relationships/notesSlide" Target="/ppt/notesSlides/notesSlide2.xml" Id="Rc88e5a5993cf4f1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40dec7e114bb2" /><Relationship Type="http://schemas.openxmlformats.org/officeDocument/2006/relationships/notesSlide" Target="/ppt/notesSlides/notesSlide20.xml" Id="R9b892f8b3dc0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ec95a5b934d6c" /><Relationship Type="http://schemas.openxmlformats.org/officeDocument/2006/relationships/notesSlide" Target="/ppt/notesSlides/notesSlide3.xml" Id="Rb14c79c4582840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e166348904812" /><Relationship Type="http://schemas.openxmlformats.org/officeDocument/2006/relationships/notesSlide" Target="/ppt/notesSlides/notesSlide4.xml" Id="Rf4ff90cebb7044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9aa767a024c40" /><Relationship Type="http://schemas.openxmlformats.org/officeDocument/2006/relationships/notesSlide" Target="/ppt/notesSlides/notesSlide5.xml" Id="R4eb28973ea6d43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9027d46f04907" /><Relationship Type="http://schemas.openxmlformats.org/officeDocument/2006/relationships/notesSlide" Target="/ppt/notesSlides/notesSlide6.xml" Id="Rd61efbc1b6c640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e273d83d04a4b" /><Relationship Type="http://schemas.openxmlformats.org/officeDocument/2006/relationships/notesSlide" Target="/ppt/notesSlides/notesSlide7.xml" Id="R710e50188920445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72b6289a04a50" /><Relationship Type="http://schemas.openxmlformats.org/officeDocument/2006/relationships/notesSlide" Target="/ppt/notesSlides/notesSlide8.xml" Id="Ra161803c63664a8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161d819204884" /><Relationship Type="http://schemas.openxmlformats.org/officeDocument/2006/relationships/notesSlide" Target="/ppt/notesSlides/notesSlide9.xml" Id="R08d249b432bf469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F2FF69-0971-41DE-A8E4-3F4FC6BC3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666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INDIA-FIRST AI-NATIVE DRUG DISCOVERY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F2A74B-672E-4E9A-9EAC-C9B8F4C8E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8572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050" b="1">
                <a:solidFill>
                  <a:srgbClr val="F4FFF9"/>
                </a:solidFill>
              </a:defRPr>
            </a:pPr>
            <a:r>
              <a:rPr sz="4050" b="1">
                <a:solidFill>
                  <a:srgbClr val="F4FFF9"/>
                </a:solidFill>
              </a:rPr>
              <a:t>Closing the loop from scientific decision to experimental evidence.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78A3C9-79D9-4601-B8CE-062C25E4A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0"/>
            <a:ext cx="666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D9FFF1"/>
                </a:solidFill>
              </a:defRPr>
            </a:pPr>
            <a:r>
              <a:rPr sz="1875" b="1">
                <a:solidFill>
                  <a:srgbClr val="D9FFF1"/>
                </a:solidFill>
              </a:rPr>
              <a:t>BayesPharma AI × BayesPharma Labs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1714F4-A2FD-40B5-9CE4-4C2FBC54D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0"/>
            <a:ext cx="933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9ABBB0"/>
                </a:solidFill>
              </a:defRPr>
            </a:pPr>
            <a:r>
              <a:rPr sz="1425" b="0">
                <a:solidFill>
                  <a:srgbClr val="9ABBB0"/>
                </a:solidFill>
              </a:rPr>
              <a:t>Software proof now → measured proof next → physical automation when earned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DF763E-FD1F-4802-97BE-B11F126A3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285875"/>
            <a:ext cx="1619250" cy="37147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70E0B9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0C11AE-E66A-4877-AD22-C76BD8FFE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6192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70E0B9"/>
                </a:solidFill>
              </a:defRPr>
            </a:pPr>
            <a:r>
              <a:rPr sz="1425" b="1">
                <a:solidFill>
                  <a:srgbClr val="70E0B9"/>
                </a:solidFill>
              </a:rPr>
              <a:t>AI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557386-7E53-434B-ADA9-C2CE78E42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0574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9ABBB0"/>
                </a:solidFill>
              </a:defRPr>
            </a:pPr>
            <a:r>
              <a:rPr sz="1350" b="1">
                <a:solidFill>
                  <a:srgbClr val="9ABBB0"/>
                </a:solidFill>
              </a:rPr>
              <a:t>↓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F7AC0D-1F87-4C0B-A56B-66C3141A5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4955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70E0B9"/>
                </a:solidFill>
              </a:defRPr>
            </a:pPr>
            <a:r>
              <a:rPr sz="1425" b="1">
                <a:solidFill>
                  <a:srgbClr val="70E0B9"/>
                </a:solidFill>
              </a:rPr>
              <a:t>PROTOCOL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C582F5-9106-4460-80C9-EBA6E5E5E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933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9ABBB0"/>
                </a:solidFill>
              </a:defRPr>
            </a:pPr>
            <a:r>
              <a:rPr sz="1350" b="1">
                <a:solidFill>
                  <a:srgbClr val="9ABBB0"/>
                </a:solidFill>
              </a:rPr>
              <a:t>↓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FB5121-8F07-4404-BE2A-8C588AA75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3718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70E0B9"/>
                </a:solidFill>
              </a:defRPr>
            </a:pPr>
            <a:r>
              <a:rPr sz="1425" b="1">
                <a:solidFill>
                  <a:srgbClr val="70E0B9"/>
                </a:solidFill>
              </a:rPr>
              <a:t>TEST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046738-8E98-4D92-ABEE-1FDFD34C9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8100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9ABBB0"/>
                </a:solidFill>
              </a:defRPr>
            </a:pPr>
            <a:r>
              <a:rPr sz="1350" b="1">
                <a:solidFill>
                  <a:srgbClr val="9ABBB0"/>
                </a:solidFill>
              </a:rPr>
              <a:t>↓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C1108E-8294-4793-9873-CEABCA7D3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42481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70E0B9"/>
                </a:solidFill>
              </a:defRPr>
            </a:pPr>
            <a:r>
              <a:rPr sz="1425" b="1">
                <a:solidFill>
                  <a:srgbClr val="70E0B9"/>
                </a:solidFill>
              </a:rPr>
              <a:t>EVIDENCE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BFD6CAA-E859-4F49-BDC1-2CF1925B1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116860740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FDC694-5F90-46CA-BF62-9F83EE025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09 / DEFENSIBILITY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01002E7-DB3F-40DF-A17B-A412FE59E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The moat is the operating loop and its evidence history.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889600-9D44-47F1-A465-2D268F79F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D8DC6D-9D6B-4B38-94B3-F0D4C2DF9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BBC685-A775-4DDC-9FA3-F6B27B0B1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598308E-B05F-4AA7-8D88-C18508FE7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Evidence lineage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8C2266-7C20-4B3B-B6D4-E9B51ED48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Inputs, assumptions, model context, uncertainty and reviewers remain attached.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2077BA-D237-4426-AE5C-253EA0631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5BEFE0-4B1C-4C49-8565-B3D571362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BFDBE5-9733-4BA2-B665-E6B715437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Control plane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4FEEA6-D21A-4302-A813-073BC3BBA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Protocol compilation, policy, scheduling, recovery and QC—not merely a chatbot.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ACD73A6-C265-4142-811E-95A15EA8B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E474DE4-F23C-42F8-B28E-8BB6A8A9D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E6DDC5E-2D32-42B9-A6D5-0D05385CE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Learning asset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A843FDC-DB17-42F3-A5A2-E1EE40C71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Programme decisions plus experimental outcomes can compound into proprietary operational data.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1EFFC0-A96C-4D89-B70D-48BB7E688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126931443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038A72-697C-4C98-932C-A6653BB3D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10 / WHY INDIA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E41112-3D13-40C6-AECA-517648393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India can move from pharmacy of the world to a birthplace of original medicines.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0298CE-0DF4-4E99-B6A4-0289F2986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C22C7A-0921-4F61-BCAD-0139532F6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F4FFF9"/>
                </a:solidFill>
              </a:defRPr>
            </a:pPr>
            <a:r>
              <a:rPr sz="2250" b="1">
                <a:solidFill>
                  <a:srgbClr val="F4FFF9"/>
                </a:solidFill>
              </a:rPr>
              <a:t>US$55B pharma in 2025 → US$120–130B by 2030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651369-C508-4B2F-A411-CBC18074A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876550"/>
            <a:ext cx="76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400" b="1">
                <a:solidFill>
                  <a:srgbClr val="70E0B9"/>
                </a:solidFill>
              </a:defRPr>
            </a:pPr>
            <a:r>
              <a:rPr sz="2400" b="1">
                <a:solidFill>
                  <a:srgbClr val="70E0B9"/>
                </a:solidFill>
              </a:rPr>
              <a:t>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7EEB4E-2201-4213-8C48-4B41DCA10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76625"/>
            <a:ext cx="1047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F4FFF9"/>
                </a:solidFill>
              </a:defRPr>
            </a:pPr>
            <a:r>
              <a:rPr sz="2250" b="1">
                <a:solidFill>
                  <a:srgbClr val="F4FFF9"/>
                </a:solidFill>
              </a:rPr>
              <a:t>US$14B CRDMO by 2028 + ₹10,000 crore Biopharma SHAKTI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2D0242-3361-4CB6-9BC3-F7F1FCC0B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4572000"/>
            <a:ext cx="733425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0B3428"/>
          </a:solidFill>
          <a:ln xmlns:a="http://schemas.openxmlformats.org/drawingml/2006/main" w="9525">
            <a:solidFill>
              <a:srgbClr val="70E0B9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7BDD6F-FED8-4B51-8D25-C10514547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4819650"/>
            <a:ext cx="676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70E0B9"/>
                </a:solidFill>
              </a:defRPr>
            </a:pPr>
            <a:r>
              <a:rPr sz="1725" b="1">
                <a:solidFill>
                  <a:srgbClr val="70E0B9"/>
                </a:solidFill>
              </a:rPr>
              <a:t>INDIA'S OPERATING BASE × GLOBAL SCIENTIFIC PRODUCT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0AEBE4-978F-4B5E-ADA7-4D8BAF343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115040154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855924-FA5C-4439-8007-D452962F2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11 / VALIDATION STATE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6C68033-093C-48D4-8841-13ABE5035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What is proven—and what financing must prove next.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B43474-0987-456A-996A-DB08424BC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12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958CD1-7AA8-4B56-831A-E1C3B4278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337EE2-AF60-4FD6-8B42-23508F7DA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PROVEN NOW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D84295-2398-4C63-AE35-41D577D31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Software system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A2CCB4-E651-4BB0-AAA4-4B92BB7D6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Innovator, Digital Lab and Mission Control demonstrate the software architecture and truth boundaries.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5FD629-85BC-4AAB-BC63-42795D9C7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FAC48C-E3B8-432A-A09C-D5E6FF999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NEXT PROOF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928163-0E14-45F5-8434-B7DF779B4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Measured evidence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36CC774-D72B-4130-9510-D8BEB7B38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CRO-linked experimental loops must show digital decisions returning as governed measured evidence.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FD62A5-960F-497A-9FE8-FDE32E2E2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232490-E773-4510-89B5-7A46A7BD3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NOT CLAIMED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C13B57-54D5-428D-89FB-830D57E04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Physical laboratory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B6E695-E253-431E-88C5-C86F9D9BE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Zero commissioned BayesPharma physical devices today; hardware is an earned milestone.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083776-6368-41DB-A359-18A30F39A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120804857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D411B6-6ACC-4502-B5A1-8455B01CF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12 / 24-MONTH PLAN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8D164E-BCF3-4563-81F5-073E23E7E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Capital follows technical and commercial proof.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9AFD1E-8F80-44D3-B2B7-6A2EE00F7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13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EF8742-69D9-491A-8152-EAF9BAD57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23812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0B3428"/>
          </a:solidFill>
          <a:ln xmlns:a="http://schemas.openxmlformats.org/drawingml/2006/main" w="9525">
            <a:solidFill>
              <a:srgbClr val="70E0B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E90AD9-8788-46A8-BE72-757AB6A34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47950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70E0B9"/>
                </a:solidFill>
              </a:defRPr>
            </a:pPr>
            <a:r>
              <a:rPr sz="1050" b="1">
                <a:solidFill>
                  <a:srgbClr val="70E0B9"/>
                </a:solidFill>
              </a:rPr>
              <a:t>0–6 MONTHS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08CC8C-DA8D-445A-8627-B7D36CA67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162300"/>
            <a:ext cx="19621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4FFF9"/>
                </a:solidFill>
              </a:defRPr>
            </a:pPr>
            <a:r>
              <a:rPr sz="1725" b="1">
                <a:solidFill>
                  <a:srgbClr val="F4FFF9"/>
                </a:solidFill>
              </a:rPr>
              <a:t>3 paid pilots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12F3F2-D4EF-4A09-8E08-F8793CC4D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286125"/>
            <a:ext cx="323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70E0B9"/>
                </a:solidFill>
              </a:defRPr>
            </a:pPr>
            <a:r>
              <a:rPr sz="1650" b="1">
                <a:solidFill>
                  <a:srgbClr val="70E0B9"/>
                </a:solidFill>
              </a:rPr>
              <a:t>→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BA554D-A543-4ABC-B0D3-4AADEB673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381250"/>
            <a:ext cx="23812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A41CFE-B58E-4E47-B3C3-C50EC4443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647950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70E0B9"/>
                </a:solidFill>
              </a:defRPr>
            </a:pPr>
            <a:r>
              <a:rPr sz="1050" b="1">
                <a:solidFill>
                  <a:srgbClr val="70E0B9"/>
                </a:solidFill>
              </a:rPr>
              <a:t>6–12 MONTHS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CDFFAF-6B82-48B1-A582-B0E8FAF0C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62300"/>
            <a:ext cx="19621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4FFF9"/>
                </a:solidFill>
              </a:defRPr>
            </a:pPr>
            <a:r>
              <a:rPr sz="1725" b="1">
                <a:solidFill>
                  <a:srgbClr val="F4FFF9"/>
                </a:solidFill>
              </a:rPr>
              <a:t>2 measured evidence loops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09D279-4C97-4025-BC8B-BC0DC0447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286125"/>
            <a:ext cx="323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70E0B9"/>
                </a:solidFill>
              </a:defRPr>
            </a:pPr>
            <a:r>
              <a:rPr sz="1650" b="1">
                <a:solidFill>
                  <a:srgbClr val="70E0B9"/>
                </a:solidFill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23ED0B-32EB-4D21-AD88-EDC822AF6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381250"/>
            <a:ext cx="23812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E29750-AE17-4B6F-812A-3DF40B738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647950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70E0B9"/>
                </a:solidFill>
              </a:defRPr>
            </a:pPr>
            <a:r>
              <a:rPr sz="1050" b="1">
                <a:solidFill>
                  <a:srgbClr val="70E0B9"/>
                </a:solidFill>
              </a:rPr>
              <a:t>12–18 MONTHS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13CDE2-8B61-4646-8437-E4B6623D8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162300"/>
            <a:ext cx="19621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4FFF9"/>
                </a:solidFill>
              </a:defRPr>
            </a:pPr>
            <a:r>
              <a:rPr sz="1725" b="1">
                <a:solidFill>
                  <a:srgbClr val="F4FFF9"/>
                </a:solidFill>
              </a:rPr>
              <a:t>8 paying organisations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51B0C38-23D7-4470-845F-F10B2A467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286125"/>
            <a:ext cx="323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70E0B9"/>
                </a:solidFill>
              </a:defRPr>
            </a:pPr>
            <a:r>
              <a:rPr sz="1650" b="1">
                <a:solidFill>
                  <a:srgbClr val="70E0B9"/>
                </a:solidFill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3CEA1E-D1A4-4B93-9783-CA0DF866D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381250"/>
            <a:ext cx="23812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68CBEF-46EC-4A5A-B5D6-20A269A6D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647950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70E0B9"/>
                </a:solidFill>
              </a:defRPr>
            </a:pPr>
            <a:r>
              <a:rPr sz="1050" b="1">
                <a:solidFill>
                  <a:srgbClr val="70E0B9"/>
                </a:solidFill>
              </a:rPr>
              <a:t>18–24 MONTHS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99E9BF-3631-49D1-AD15-E92405CC4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162300"/>
            <a:ext cx="19621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4FFF9"/>
                </a:solidFill>
              </a:defRPr>
            </a:pPr>
            <a:r>
              <a:rPr sz="1725" b="1">
                <a:solidFill>
                  <a:srgbClr val="F4FFF9"/>
                </a:solidFill>
              </a:rPr>
              <a:t>1 qualified robotic workcell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4CD7EAB-3E67-4A4A-ACE9-39FEB0072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210233957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D411B6-6ACC-4502-B5A1-8455B01CF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13 / FIVE-YEAR CAPTURE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8D164E-BCF3-4563-81F5-073E23E7E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A credible base-case path to US$18M annual revenue.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9AFD1E-8F80-44D3-B2B7-6A2EE00F7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14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EF8742-69D9-491A-8152-EAF9BAD57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23812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0B3428"/>
          </a:solidFill>
          <a:ln xmlns:a="http://schemas.openxmlformats.org/drawingml/2006/main" w="9525">
            <a:solidFill>
              <a:srgbClr val="70E0B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E90AD9-8788-46A8-BE72-757AB6A34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47950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70E0B9"/>
                </a:solidFill>
              </a:defRPr>
            </a:pPr>
            <a:r>
              <a:rPr sz="1050" b="1">
                <a:solidFill>
                  <a:srgbClr val="70E0B9"/>
                </a:solidFill>
              </a:rPr>
              <a:t>YEAR 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08CC8C-DA8D-445A-8627-B7D36CA67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162300"/>
            <a:ext cx="19621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4FFF9"/>
                </a:solidFill>
              </a:defRPr>
            </a:pPr>
            <a:r>
              <a:rPr sz="1725" b="1">
                <a:solidFill>
                  <a:srgbClr val="F4FFF9"/>
                </a:solidFill>
              </a:rPr>
              <a:t>Paid pilots + first contracts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12F3F2-D4EF-4A09-8E08-F8793CC4D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286125"/>
            <a:ext cx="323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70E0B9"/>
                </a:solidFill>
              </a:defRPr>
            </a:pPr>
            <a:r>
              <a:rPr sz="1650" b="1">
                <a:solidFill>
                  <a:srgbClr val="70E0B9"/>
                </a:solidFill>
              </a:rPr>
              <a:t>→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BA554D-A543-4ABC-B0D3-4AADEB673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381250"/>
            <a:ext cx="23812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A41CFE-B58E-4E47-B3C3-C50EC4443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647950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70E0B9"/>
                </a:solidFill>
              </a:defRPr>
            </a:pPr>
            <a:r>
              <a:rPr sz="1050" b="1">
                <a:solidFill>
                  <a:srgbClr val="70E0B9"/>
                </a:solidFill>
              </a:rPr>
              <a:t>YEAR 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CDFFAF-6B82-48B1-A582-B0E8FAF0C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62300"/>
            <a:ext cx="19621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4FFF9"/>
                </a:solidFill>
              </a:defRPr>
            </a:pPr>
            <a:r>
              <a:rPr sz="1725" b="1">
                <a:solidFill>
                  <a:srgbClr val="F4FFF9"/>
                </a:solidFill>
              </a:rPr>
              <a:t>Repeatable enterprise workflow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09D279-4C97-4025-BC8B-BC0DC0447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286125"/>
            <a:ext cx="323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70E0B9"/>
                </a:solidFill>
              </a:defRPr>
            </a:pPr>
            <a:r>
              <a:rPr sz="1650" b="1">
                <a:solidFill>
                  <a:srgbClr val="70E0B9"/>
                </a:solidFill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23ED0B-32EB-4D21-AD88-EDC822AF6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381250"/>
            <a:ext cx="23812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E29750-AE17-4B6F-812A-3DF40B738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647950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70E0B9"/>
                </a:solidFill>
              </a:defRPr>
            </a:pPr>
            <a:r>
              <a:rPr sz="1050" b="1">
                <a:solidFill>
                  <a:srgbClr val="70E0B9"/>
                </a:solidFill>
              </a:rPr>
              <a:t>YEARS 3–4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13CDE2-8B61-4646-8437-E4B6623D8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162300"/>
            <a:ext cx="19621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4FFF9"/>
                </a:solidFill>
              </a:defRPr>
            </a:pPr>
            <a:r>
              <a:rPr sz="1725" b="1">
                <a:solidFill>
                  <a:srgbClr val="F4FFF9"/>
                </a:solidFill>
              </a:rPr>
              <a:t>Programmes + partner channel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51B0C38-23D7-4470-845F-F10B2A467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286125"/>
            <a:ext cx="323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70E0B9"/>
                </a:solidFill>
              </a:defRPr>
            </a:pPr>
            <a:r>
              <a:rPr sz="1650" b="1">
                <a:solidFill>
                  <a:srgbClr val="70E0B9"/>
                </a:solidFill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3CEA1E-D1A4-4B93-9783-CA0DF866D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381250"/>
            <a:ext cx="23812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68CBEF-46EC-4A5A-B5D6-20A269A6D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647950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70E0B9"/>
                </a:solidFill>
              </a:defRPr>
            </a:pPr>
            <a:r>
              <a:rPr sz="1050" b="1">
                <a:solidFill>
                  <a:srgbClr val="70E0B9"/>
                </a:solidFill>
              </a:rPr>
              <a:t>YEAR 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99E9BF-3631-49D1-AD15-E92405CC4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162300"/>
            <a:ext cx="19621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4FFF9"/>
                </a:solidFill>
              </a:defRPr>
            </a:pPr>
            <a:r>
              <a:rPr sz="1725" b="1">
                <a:solidFill>
                  <a:srgbClr val="F4FFF9"/>
                </a:solidFill>
              </a:rPr>
              <a:t>US$12M ARR + US$6M campaigns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4CD7EAB-3E67-4A4A-ACE9-39FEB0072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210233957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E3B3F68-AB27-43FF-9DED-7BD6B5AF1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14 / PROPOSED PRE-SEED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95160FE-DFE0-48A5-84CF-A4A56230E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₹12 crore to reach measured proof and repeatable commercial proof.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BF1E07-C2A5-408F-BAA3-D4A881649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15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BBAC03-B380-4FF9-812E-E6CB701BA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DE7580-BFA8-4C9C-A5D6-A44F22516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32% · PRODUCT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4644E2-F5E6-44B1-B305-0A16202B4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Enterprise hardening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C9DF5D7-4E66-4375-ABC4-01D69ABF6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Reliability, security, integrations, scientific assurance and workflow depth.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2A60FD-2B42-483A-8927-7400ED053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C33BF6-775C-4AF7-8C69-A80828AB1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25% · EVIDENCE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9541DB-AC9F-413C-A765-8C86E54C6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Measured validation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F372F3-FCD7-4C1B-A5B7-F8142C07F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CRO experiments, reference datasets, assays and closed-loop proof.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E0FA26-EBB4-4A7B-A3F2-C77B7B3B6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657CA3-CFDE-4929-BD06-73605C207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43% · SCALE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3DFF89-4978-45EE-8E2F-4CC5CD693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Commercial + workcell + operations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B347B9-2E52-46E8-B281-9EDDC5F38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Focused selling, first qualified workcell, IP, quality, legal and contingency.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57B7A83-0C73-49C6-B084-6C6A34D05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69712757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11025AF-1C16-4E6F-9B1A-535A18320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15 / RISKS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5E1C02A-8F53-4E02-B132-5742F1F04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The major risks are visible—and designed into the plan.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F519BD-3935-420E-A50E-B3E69D04A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16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46834C-6151-4226-B311-2068C947B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90D78F-6D6D-4292-8521-014BCFE34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C7318A-C4A7-450C-B0E0-34D443A54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Scientific translation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6FA5B5-A936-486E-8D09-DAC143699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Models may not translate. Mitigate with measured experiments, applicability limits and human gates.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B9E9C1-385E-4EF1-9F9E-483E231E8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FC6383-59BA-4B34-8E45-98C735077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91A9B9-3EDF-412F-84A4-F63562FE3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Commercial adoption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2F7A16-4B45-4AB3-8830-7D41A5156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Enterprise cycles are long. Mitigate with paid bounded pilots and partner-led selling.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A20033-833A-4C74-9A93-455FEDE7F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199395-5A8C-46FB-B07B-4D04BB86E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FA93B4E-7949-466F-ABF9-972148387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Governance risk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4CF4E3E-BF61-4AC7-9C6F-B5BD2936F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Hardware, client data and IP raise risk. Stage spend; isolate programmes; preserve provenance.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40FC5CF-32CF-4E9D-9791-3E7E20999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63365825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C32AE6-2D2D-4631-ABB5-31CAE9BBE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16 / FOUNDER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B215BA-007D-4EF7-A904-16263696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Gunda Upendar Rao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598ADC-A78A-459D-AD18-D13D31524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17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D61DB0-F401-4D91-800B-00252A1EF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7239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D9FFF1"/>
                </a:solidFill>
              </a:defRPr>
            </a:pPr>
            <a:r>
              <a:rPr sz="1875" b="0">
                <a:solidFill>
                  <a:srgbClr val="D9FFF1"/>
                </a:solidFill>
              </a:rPr>
              <a:t>Pharmaceutical-science-trained founder building across drug development, scientific software and autonomous R&amp;D.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17B9AA-F9B8-4BA0-910F-D7F4555C1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72390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00BCBF-9F80-4DFF-99D0-0887EAEFA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524250"/>
            <a:ext cx="6667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BBB0"/>
                </a:solidFill>
              </a:defRPr>
            </a:pPr>
            <a:r>
              <a:rPr sz="1500" b="1">
                <a:solidFill>
                  <a:srgbClr val="9ABBB0"/>
                </a:solidFill>
              </a:rPr>
              <a:t>B.Pharm · Kakatiya University</a:t>
            </a:r>
          </a:p>
          <a:p xmlns:a="http://schemas.openxmlformats.org/drawingml/2006/main">
            <a:pPr algn="l">
              <a:buNone/>
              <a:defRPr sz="1500" b="1">
                <a:solidFill>
                  <a:srgbClr val="9ABBB0"/>
                </a:solidFill>
              </a:defRPr>
            </a:pPr>
            <a:r>
              <a:rPr sz="1500" b="1">
                <a:solidFill>
                  <a:srgbClr val="9ABBB0"/>
                </a:solidFill>
              </a:rPr>
              <a:t>NIPER Mohali · 2010–2012</a:t>
            </a:r>
          </a:p>
          <a:p xmlns:a="http://schemas.openxmlformats.org/drawingml/2006/main">
            <a:pPr algn="l">
              <a:buNone/>
              <a:defRPr sz="1500" b="1">
                <a:solidFill>
                  <a:srgbClr val="9ABBB0"/>
                </a:solidFill>
              </a:defRPr>
            </a:pPr>
            <a:r>
              <a:rPr sz="1500" b="1">
                <a:solidFill>
                  <a:srgbClr val="9ABBB0"/>
                </a:solidFill>
              </a:rPr>
              <a:t>GPAT / AICTE 2010 · AIR 5</a:t>
            </a:r>
          </a:p>
          <a:p xmlns:a="http://schemas.openxmlformats.org/drawingml/2006/main">
            <a:pPr algn="l">
              <a:buNone/>
              <a:defRPr sz="1500" b="1">
                <a:solidFill>
                  <a:srgbClr val="9ABBB0"/>
                </a:solidFill>
              </a:defRPr>
            </a:pPr>
            <a:r>
              <a:rPr sz="1500" b="1">
                <a:solidFill>
                  <a:srgbClr val="9ABBB0"/>
                </a:solidFill>
              </a:rPr>
              <a:t>Pharma × technology × scientific product building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42001F-D17D-4C6A-A63E-BA9ED815A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952625"/>
            <a:ext cx="2095500" cy="2857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0B3428"/>
          </a:solidFill>
          <a:ln xmlns:a="http://schemas.openxmlformats.org/drawingml/2006/main" w="9525">
            <a:solidFill>
              <a:srgbClr val="70E0B9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1A7F707-2FE7-40B2-913F-E63F85A1D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333625"/>
            <a:ext cx="1524000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8700" b="1">
                <a:solidFill>
                  <a:srgbClr val="70E0B9"/>
                </a:solidFill>
              </a:defRPr>
            </a:pPr>
            <a:r>
              <a:rPr sz="8700" b="1">
                <a:solidFill>
                  <a:srgbClr val="70E0B9"/>
                </a:solidFill>
              </a:rPr>
              <a:t>B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0766FA-CDA3-45F4-B56D-B362648F5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49430946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E3B3F68-AB27-43FF-9DED-7BD6B5AF1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17 / TEAM BUILD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95160FE-DFE0-48A5-84CF-A4A56230E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Add the leadership required for scientific, enterprise and physical scale.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BF1E07-C2A5-408F-BAA3-D4A881649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18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BBAC03-B380-4FF9-812E-E6CB701BA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DE7580-BFA8-4C9C-A5D6-A44F22516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SCIENCE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4644E2-F5E6-44B1-B305-0A16202B4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Head of Drug Discovery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C9DF5D7-4E66-4375-ABC4-01D69ABF6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Translational biology, chemistry strategy, programme governance and measured validation.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2A60FD-2B42-483A-8927-7400ED053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C33BF6-775C-4AF7-8C69-A80828AB1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PLATFORM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9541DB-AC9F-413C-A765-8C86E54C6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AI + enterprise lead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F372F3-FCD7-4C1B-A5B7-F8142C07F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Security, model operations, integrations, reliability and customer deployment.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E0FA26-EBB4-4A7B-A3F2-C77B7B3B6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657CA3-CFDE-4929-BD06-73605C207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AUTOMATION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3DFF89-4978-45EE-8E2F-4CC5CD693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Lab automation lead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B347B9-2E52-46E8-B281-9EDDC5F38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Device qualification, controls, safety, QC and first-workcell commissioning.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57B7A83-0C73-49C6-B084-6C6A34D05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69712757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C4F2B9E-6A29-48A3-B4DE-8924CC62F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18 / SOURCES + BOUNDARIES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5940DA-ED64-40BB-A3C3-E740BFCAF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Market claims are sourced; management assumptions are labeled.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C1F8E4-9780-4DA7-AB84-2D70A717D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19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D9A7A3-8F43-4A49-9940-0E9371E17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B9379F-A761-460D-9848-93110D88B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EXTERNAL MARKETS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46404B-54F5-4416-94C2-64E3F8975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Market reports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BCF942-C1D4-42F5-B429-F8F6F71C0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Discovery services: US$16.36B (2025). AI discovery: US$5.00B (2026). Lab automation: US$10.07B (2026).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8A1652-F073-4723-B164-9FDC8B857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8461A2-8A61-4BF5-B455-4AB4E585E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INDIA + REGULATION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C311CF-A078-43AB-B58F-02CF34D39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IBEF + U.S. FDA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03E0CC-87DF-437D-972D-2832F022D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India pharma/CRDMO/policy context; FDA recognition of rising AI use across drug development.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952C44-65CD-450D-A455-42EC7711E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1780CE-DFF7-4BA8-B076-B33471C84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MANAGEMENT MODEL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EFEFBF-FD0C-4047-B007-CED11DD5C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SAM · SOM · pricing · raise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CF739D-26EF-4F2E-9FD4-AAC4D4A63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Planning assumptions dated 22 Aug 2026—not current ARR, contracted backlog or guaranteed forecasts.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8A595B-2A64-4BD2-A009-9EC540C60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1350644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C4F2B9E-6A29-48A3-B4DE-8924CC62F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01 / THE PROBLEM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5940DA-ED64-40BB-A3C3-E740BFCAF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Drug R&amp;D has powerful tools—but a broken decision-to-evidence loop.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C1F8E4-9780-4DA7-AB84-2D70A717D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D9A7A3-8F43-4A49-9940-0E9371E17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B9379F-A761-460D-9848-93110D88B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FRAGMENTATION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46404B-54F5-4416-94C2-64E3F8975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Evidence in silos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BCF942-C1D4-42F5-B429-F8F6F71C0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Target rationale, models, CRO outputs and review decisions live in disconnected tools.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8A1652-F073-4723-B164-9FDC8B857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8461A2-8A61-4BF5-B455-4AB4E585E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FALSE CERTAINTY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C311CF-A078-43AB-B58F-02CF34D39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Prediction ≠ proof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03E0CC-87DF-437D-972D-2832F022D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AI output can outpace teams’ ability to validate provenance, uncertainty and applicability.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952C44-65CD-450D-A455-42EC7711E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1780CE-DFF7-4BA8-B076-B33471C84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LOST LEARNING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EFEFBF-FD0C-4047-B007-CED11DD5C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Handoffs erase context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CF739D-26EF-4F2E-9FD4-AAC4D4A63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Programme decisions and outcomes rarely compound into a reusable learning asset.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8A595B-2A64-4BD2-A009-9EC540C60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135064458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9FE4DC3-43BF-462E-AC63-98F71CEB2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70E0B9"/>
                </a:solidFill>
              </a:defRPr>
            </a:pPr>
            <a:r>
              <a:rPr sz="1200" b="1">
                <a:solidFill>
                  <a:srgbClr val="70E0B9"/>
                </a:solidFill>
              </a:rPr>
              <a:t>BAYESPHARMA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AADF33-CD38-4D15-91E8-C98B44662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0477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F4FFF9"/>
                </a:solidFill>
              </a:defRPr>
            </a:pPr>
            <a:r>
              <a:rPr sz="3600" b="1">
                <a:solidFill>
                  <a:srgbClr val="F4FFF9"/>
                </a:solidFill>
              </a:rPr>
              <a:t>AI → Experiment → Evidence → Learning → Novel Medicine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690855-ED99-480D-8636-194870B5F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67125"/>
            <a:ext cx="895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D9FFF1"/>
                </a:solidFill>
              </a:defRPr>
            </a:pPr>
            <a:r>
              <a:rPr sz="1800" b="0">
                <a:solidFill>
                  <a:srgbClr val="D9FFF1"/>
                </a:solidFill>
              </a:rPr>
              <a:t>Software proof now. Measured proof next. Physical automation when earned.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5470FB-2608-43FD-BFDB-CECE0C965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9ABBB0"/>
                </a:solidFill>
              </a:defRPr>
            </a:pPr>
            <a:r>
              <a:rPr sz="1275" b="1">
                <a:solidFill>
                  <a:srgbClr val="9ABBB0"/>
                </a:solidFill>
              </a:rPr>
              <a:t>BayesPharma AI × BayesPharma Labs  ·  Hyderabad, India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095354-6423-4294-97D1-B92B979B5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21650340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4C2EC1-CBA0-4B67-B7C6-23148C114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02 / PRODUCT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4B889C-7451-4DC5-BE39-30920A9FA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One evidence spine across discovery, development and execution.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AB5209-3546-4427-9F08-4F89ABA41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A7F24F-4853-4756-97D1-2C9E53BFF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95500"/>
            <a:ext cx="1047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D9FFF1"/>
                </a:solidFill>
              </a:defRPr>
            </a:pPr>
            <a:r>
              <a:rPr sz="1725" b="1">
                <a:solidFill>
                  <a:srgbClr val="D9FFF1"/>
                </a:solidFill>
              </a:rPr>
              <a:t>Target biology  →  Design  →  Screening  →  DMPK  →  MIDD  →  Clinical  →  Statistics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E07978-99D2-410C-81FA-4A2B65978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048000"/>
            <a:ext cx="8953500" cy="1714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70E0B9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076E45A-E86B-4A4F-BF16-3ACE13BED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3337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NEXT ACCOUNTABLE DECISION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730F24-5B91-4911-AB51-2182BFE8C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810000"/>
            <a:ext cx="819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75" b="1">
                <a:solidFill>
                  <a:srgbClr val="F4FFF9"/>
                </a:solidFill>
              </a:defRPr>
            </a:pPr>
            <a:r>
              <a:rPr sz="2175" b="1">
                <a:solidFill>
                  <a:srgbClr val="F4FFF9"/>
                </a:solidFill>
              </a:rPr>
              <a:t>Advance · close evidence gaps · redesign · pause · stop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608344-E12A-4329-B2B1-2354EDC32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36245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Linked evidence  ·  declared model context  ·  visible uncertainty  ·  human authority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45EC8B-31FF-4404-8B1C-772CB0E12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101002043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855924-FA5C-4439-8007-D452962F2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03 / PROOF TODAY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6C68033-093C-48D4-8841-13ABE5035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Software proof precedes physical-lab scale.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B43474-0987-456A-996A-DB08424BC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958CD1-7AA8-4B56-831A-E1C3B4278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337EE2-AF60-4FD6-8B42-23508F7DA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LIVE SOFTWARE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D84295-2398-4C63-AE35-41D577D31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Innovator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A2CCB4-E651-4BB0-AAA4-4B92BB7D6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Discovery-to-development workflows with linked evidence, model context and scientific boundaries.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5FD629-85BC-4AAB-BC63-42795D9C7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FAC48C-E3B8-432A-A09C-D5E6FF999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LIVE SOFTWARE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928163-0E14-45F5-8434-B7DF779B4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Digital Lab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36CC774-D72B-4130-9510-D8BEB7B38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Signed protocols, Digital Twin validation, virtual workcells, fault recovery, QC and provenance.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FD62A5-960F-497A-9FE8-FDE32E2E2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232490-E773-4510-89B5-7A46A7BD3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LIVE SOFTWARE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C13B57-54D5-428D-89FB-830D57E04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Mission Control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B6E695-E253-431E-88C5-C86F9D9BE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Unified programme, run, device, deviation, evidence and audit-trail visibility.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083776-6368-41DB-A359-18A30F39A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120804857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C4F2B9E-6A29-48A3-B4DE-8924CC62F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04 / MARKET CONTEXT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5940DA-ED64-40BB-A3C3-E740BFCAF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Three large spend pools converge—without double counting.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C1F8E4-9780-4DA7-AB84-2D70A717D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D9A7A3-8F43-4A49-9940-0E9371E17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B9379F-A761-460D-9848-93110D88B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AI SOFTWARE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46404B-54F5-4416-94C2-64E3F8975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US$5.00B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BCF942-C1D4-42F5-B429-F8F6F71C0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2026 AI-in-drug-discovery market; projected US$12.56B by 2034 at 12.2% CAGR.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8A1652-F073-4723-B164-9FDC8B857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8461A2-8A61-4BF5-B455-4AB4E585E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TAM ANCHOR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C311CF-A078-43AB-B58F-02CF34D39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US$16.36B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03E0CC-87DF-437D-972D-2832F022D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2025 drug-discovery-services market; projected US$27.23B by 2030 at 10.7% CAGR.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952C44-65CD-450D-A455-42EC7711E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1780CE-DFF7-4BA8-B076-B33471C84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LAB AUTOMATION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EFEFBF-FD0C-4047-B007-CED11DD5C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US$10.07B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CF739D-26EF-4F2E-9FD4-AAC4D4A63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2026 market across devices, software and accessories; projected US$20.71B by 2034.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8A595B-2A64-4BD2-A009-9EC540C60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135064458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C4F2B9E-6A29-48A3-B4DE-8924CC62F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05 / TAM · SAM · SOM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5940DA-ED64-40BB-A3C3-E740BFCAF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Conservative sizing with every assumption visible.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C1F8E4-9780-4DA7-AB84-2D70A717D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D9A7A3-8F43-4A49-9940-0E9371E17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B9379F-A761-460D-9848-93110D88B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TAM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46404B-54F5-4416-94C2-64E3F8975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$16.36B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BCF942-C1D4-42F5-B429-F8F6F71C0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2025 global drug-discovery services. External top-down market anchor.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8A1652-F073-4723-B164-9FDC8B857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8461A2-8A61-4BF5-B455-4AB4E585E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SAM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C311CF-A078-43AB-B58F-02CF34D39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$450M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03E0CC-87DF-437D-972D-2832F022D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3,000 target organisations × US$150k blended annual contract/campaign value.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952C44-65CD-450D-A455-42EC7711E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1780CE-DFF7-4BA8-B076-B33471C84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SOM · YEAR 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EFEFBF-FD0C-4047-B007-CED11DD5C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$18M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CF739D-26EF-4F2E-9FD4-AAC4D4A63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75 enterprise accounts × US$160k + 24 campaigns × US$250k. Scenario—not forecast.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8A595B-2A64-4BD2-A009-9EC540C60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135064458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D411B6-6ACC-4502-B5A1-8455B01CF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06 / BUSINESS MODEL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8D164E-BCF3-4563-81F5-073E23E7E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Land with a decision workflow; expand into programmes and execution.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9AFD1E-8F80-44D3-B2B7-6A2EE00F7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EF8742-69D9-491A-8152-EAF9BAD57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23812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0B3428"/>
          </a:solidFill>
          <a:ln xmlns:a="http://schemas.openxmlformats.org/drawingml/2006/main" w="9525">
            <a:solidFill>
              <a:srgbClr val="70E0B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E90AD9-8788-46A8-BE72-757AB6A34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47950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70E0B9"/>
                </a:solidFill>
              </a:defRPr>
            </a:pPr>
            <a:r>
              <a:rPr sz="1050" b="1">
                <a:solidFill>
                  <a:srgbClr val="70E0B9"/>
                </a:solidFill>
              </a:rPr>
              <a:t>LAND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08CC8C-DA8D-445A-8627-B7D36CA67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162300"/>
            <a:ext cx="19621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4FFF9"/>
                </a:solidFill>
              </a:defRPr>
            </a:pPr>
            <a:r>
              <a:rPr sz="1725" b="1">
                <a:solidFill>
                  <a:srgbClr val="F4FFF9"/>
                </a:solidFill>
              </a:rPr>
              <a:t>Team / pilot · US$24k–60k / year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12F3F2-D4EF-4A09-8E08-F8793CC4D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286125"/>
            <a:ext cx="323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70E0B9"/>
                </a:solidFill>
              </a:defRPr>
            </a:pPr>
            <a:r>
              <a:rPr sz="1650" b="1">
                <a:solidFill>
                  <a:srgbClr val="70E0B9"/>
                </a:solidFill>
              </a:rPr>
              <a:t>→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BA554D-A543-4ABC-B0D3-4AADEB673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381250"/>
            <a:ext cx="23812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A41CFE-B58E-4E47-B3C3-C50EC4443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647950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70E0B9"/>
                </a:solidFill>
              </a:defRPr>
            </a:pPr>
            <a:r>
              <a:rPr sz="1050" b="1">
                <a:solidFill>
                  <a:srgbClr val="70E0B9"/>
                </a:solidFill>
              </a:rPr>
              <a:t>RECURRING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CDFFAF-6B82-48B1-A582-B0E8FAF0C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62300"/>
            <a:ext cx="19621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4FFF9"/>
                </a:solidFill>
              </a:defRPr>
            </a:pPr>
            <a:r>
              <a:rPr sz="1725" b="1">
                <a:solidFill>
                  <a:srgbClr val="F4FFF9"/>
                </a:solidFill>
              </a:rPr>
              <a:t>Enterprise Innovator · US$100k–300k / year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09D279-4C97-4025-BC8B-BC0DC0447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286125"/>
            <a:ext cx="323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70E0B9"/>
                </a:solidFill>
              </a:defRPr>
            </a:pPr>
            <a:r>
              <a:rPr sz="1650" b="1">
                <a:solidFill>
                  <a:srgbClr val="70E0B9"/>
                </a:solidFill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23ED0B-32EB-4D21-AD88-EDC822AF6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381250"/>
            <a:ext cx="23812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E29750-AE17-4B6F-812A-3DF40B738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647950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70E0B9"/>
                </a:solidFill>
              </a:defRPr>
            </a:pPr>
            <a:r>
              <a:rPr sz="1050" b="1">
                <a:solidFill>
                  <a:srgbClr val="70E0B9"/>
                </a:solidFill>
              </a:rPr>
              <a:t>EXPAND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13CDE2-8B61-4646-8437-E4B6623D8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162300"/>
            <a:ext cx="19621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4FFF9"/>
                </a:solidFill>
              </a:defRPr>
            </a:pPr>
            <a:r>
              <a:rPr sz="1725" b="1">
                <a:solidFill>
                  <a:srgbClr val="F4FFF9"/>
                </a:solidFill>
              </a:rPr>
              <a:t>Managed discovery · US$75k–250k / campaign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51B0C38-23D7-4470-845F-F10B2A467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286125"/>
            <a:ext cx="323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70E0B9"/>
                </a:solidFill>
              </a:defRPr>
            </a:pPr>
            <a:r>
              <a:rPr sz="1650" b="1">
                <a:solidFill>
                  <a:srgbClr val="70E0B9"/>
                </a:solidFill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3CEA1E-D1A4-4B93-9783-CA0DF866D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381250"/>
            <a:ext cx="23812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68CBEF-46EC-4A5A-B5D6-20A269A6D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647950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70E0B9"/>
                </a:solidFill>
              </a:defRPr>
            </a:pPr>
            <a:r>
              <a:rPr sz="1050" b="1">
                <a:solidFill>
                  <a:srgbClr val="70E0B9"/>
                </a:solidFill>
              </a:rPr>
              <a:t>SCALE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99E9BF-3631-49D1-AD15-E92405CC4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162300"/>
            <a:ext cx="19621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4FFF9"/>
                </a:solidFill>
              </a:defRPr>
            </a:pPr>
            <a:r>
              <a:rPr sz="1725" b="1">
                <a:solidFill>
                  <a:srgbClr val="F4FFF9"/>
                </a:solidFill>
              </a:rPr>
              <a:t>Lab OS · US$150k–500k / year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4CD7EAB-3E67-4A4A-ACE9-39FEB0072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210233957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50A07F5-0B26-4001-931B-2021CBE61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07 / GO-TO-MARKET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8EAE6E-F13A-4116-9C3C-7893382BD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A narrow commercial wedge into a much larger workflow.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FA1DAA-D720-4044-885C-09FD99FB8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4B884F-C5AD-4D31-855E-8845101CD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D285F6-7A00-4533-8A7E-A4DF075BD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1 · LAND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529596-A4D3-42DB-816E-92146F5A8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Evidence-to-decision pilot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397EFC-F1CB-463C-A38E-FEA426054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Start with one high-value question: target readiness, prioritization, DMPK/MIDD review or evidence gap.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D26E3E-82AC-4041-99CF-3C81058CC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4A79B6-DF73-4FFA-8ECF-180D0D1B2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2 · EXPAND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ED34E2-435F-4977-BDE0-E717FE695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Managed discovery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7FA333-7881-42B5-8B53-AAB4A7D42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Extend into bounded campaigns, evidence packages, candidate prioritization and qualified CRO handoff.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B47048-0D9A-4A3B-AFE9-AC94B1A4C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31AE5DD-A33E-462F-A325-E0732FF0D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3 · SCALE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9ED7FCB-0698-4094-A467-A4DB31583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Enterprise + execution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A45C73-47F0-4532-9329-FF6C98088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Expand across programmes, integrations and—after qualification—experimental workcells.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5EFF3C-8043-4F33-9D20-0D4D44787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129731008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30B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C4F2B9E-6A29-48A3-B4DE-8924CC62F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0E0B9"/>
                </a:solidFill>
              </a:defRPr>
            </a:pPr>
            <a:r>
              <a:rPr sz="1125" b="1">
                <a:solidFill>
                  <a:srgbClr val="70E0B9"/>
                </a:solidFill>
              </a:rPr>
              <a:t>08 / COMPETITION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5940DA-ED64-40BB-A3C3-E740BFCAF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4FFF9"/>
                </a:solidFill>
              </a:defRPr>
            </a:pPr>
            <a:r>
              <a:rPr sz="3000" b="1">
                <a:solidFill>
                  <a:srgbClr val="F4FFF9"/>
                </a:solidFill>
              </a:rPr>
              <a:t>BayesPharma connects categories usually purchased separately.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C1F8E4-9780-4DA7-AB84-2D70A717D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95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ABBB0"/>
                </a:solidFill>
              </a:defRPr>
            </a:pPr>
            <a:r>
              <a:rPr sz="1050" b="1">
                <a:solidFill>
                  <a:srgbClr val="9ABBB0"/>
                </a:solidFill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D9A7A3-8F43-4A49-9940-0E9371E17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B9379F-A761-460D-9848-93110D88B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MODELS + SOFTWARE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46404B-54F5-4416-94C2-64E3F8975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Recursion · Insilico · Schrödinger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BCF942-C1D4-42F5-B429-F8F6F71C0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AI-native discovery and specialist scientific computation.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8A1652-F073-4723-B164-9FDC8B857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8461A2-8A61-4BF5-B455-4AB4E585E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MIDD + CRO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C311CF-A078-43AB-B58F-02CF34D39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Certara · Syngene · Aragen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03E0CC-87DF-437D-972D-2832F022D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Model-informed development plus measured outsourced execution.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952C44-65CD-450D-A455-42EC7711E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190750"/>
            <a:ext cx="34544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071713"/>
          </a:solidFill>
          <a:ln xmlns:a="http://schemas.openxmlformats.org/drawingml/2006/main" w="9525">
            <a:solidFill>
              <a:srgbClr val="23453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1780CE-DFF7-4BA8-B076-B33471C84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419350"/>
            <a:ext cx="299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0E0B9"/>
                </a:solidFill>
              </a:defRPr>
            </a:pPr>
            <a:r>
              <a:rPr sz="975" b="1">
                <a:solidFill>
                  <a:srgbClr val="70E0B9"/>
                </a:solidFill>
              </a:rPr>
              <a:t>BAYESPHARMA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EFEFBF-FD0C-4047-B007-CED11DD5C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809875"/>
            <a:ext cx="2997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4FFF9"/>
                </a:solidFill>
              </a:defRPr>
            </a:pPr>
            <a:r>
              <a:rPr sz="1875" b="1">
                <a:solidFill>
                  <a:srgbClr val="F4FFF9"/>
                </a:solidFill>
              </a:rPr>
              <a:t>Evidence spine + Lab OS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CF739D-26EF-4F2E-9FD4-AAC4D4A63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3543300"/>
            <a:ext cx="29972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ABBB0"/>
                </a:solidFill>
              </a:defRPr>
            </a:pPr>
            <a:r>
              <a:rPr sz="1275" b="0">
                <a:solidFill>
                  <a:srgbClr val="9ABBB0"/>
                </a:solidFill>
              </a:rPr>
              <a:t>Lifecycle decision continuity with governed execution and an India-first operating strategy.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8A595B-2A64-4BD2-A009-9EC540C60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9ABBB0"/>
                </a:solidFill>
              </a:defRPr>
            </a:pPr>
            <a:r>
              <a:rPr sz="825" b="1">
                <a:solidFill>
                  <a:srgbClr val="9ABBB0"/>
                </a:solidFill>
              </a:rPr>
              <a:t>BAYESPHARMA  ·  CONFIDENTIAL INVESTOR BRIEFING  ·  2026</a:t>
            </a:r>
          </a:p>
        </p:txBody>
      </p:sp>
    </p:spTree>
    <p:extLst>
      <p:ext uri="{BB962C8B-B14F-4D97-AF65-F5344CB8AC3E}">
        <p14:creationId xmlns:p14="http://schemas.microsoft.com/office/powerpoint/2010/main" val="135064458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2026-08-22T10:25:50.5060000Z</dcterms:created>
  <dcterms:modified xsi:type="dcterms:W3CDTF">2026-08-22T10:25:50.5060000Z</dcterms:modified>
</coreProperties>
</file>